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9D30-3007-4EF5-B9AD-554750816AC8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4C96B-E33C-45BE-B183-A7F85C3367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68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1E4EB64-B9A7-4D9E-A344-B1CC8F7B5BA7}" type="slidenum">
              <a:rPr lang="nl-NL" smtClean="0"/>
              <a:pPr eaLnBrk="1" hangingPunct="1"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BF12DC9-DC14-4BD6-A972-2F2D807B6D87}" type="slidenum">
              <a:rPr lang="nl-NL" smtClean="0"/>
              <a:pPr eaLnBrk="1" hangingPunct="1"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26BB041-C113-4142-8619-3BCA87476201}" type="slidenum">
              <a:rPr lang="nl-NL" smtClean="0"/>
              <a:pPr eaLnBrk="1" hangingPunct="1"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7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44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67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74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6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50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850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56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82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55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7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6157-85C3-48EE-AFED-F5ECFFCB6F6B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8EC0-4DFF-41D5-8393-82E2F69FF2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9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Hoofdstuk 3</a:t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>Grammatica woordsoorten</a:t>
            </a:r>
            <a:br>
              <a:rPr lang="nl-NL" sz="3600" b="1" dirty="0" smtClean="0">
                <a:latin typeface="Calibri" pitchFamily="34" charset="0"/>
              </a:rPr>
            </a:br>
            <a:endParaRPr lang="nl-NL" sz="3600" b="1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Bezittelijk  voornaamwoord</a:t>
            </a:r>
          </a:p>
        </p:txBody>
      </p:sp>
    </p:spTree>
    <p:extLst>
      <p:ext uri="{BB962C8B-B14F-4D97-AF65-F5344CB8AC3E}">
        <p14:creationId xmlns:p14="http://schemas.microsoft.com/office/powerpoint/2010/main" val="39083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132856"/>
            <a:ext cx="8610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nl-NL" sz="3400" dirty="0" smtClean="0">
                <a:latin typeface="Calibri" pitchFamily="34" charset="0"/>
              </a:rPr>
              <a:t>Een bezittelijk voornaamwoord geeft aan van wie iets is.</a:t>
            </a:r>
            <a:endParaRPr lang="nl-NL" sz="3400" dirty="0">
              <a:latin typeface="Calibri" pitchFamily="34" charset="0"/>
            </a:endParaRPr>
          </a:p>
          <a:p>
            <a:pPr>
              <a:defRPr/>
            </a:pPr>
            <a:r>
              <a:rPr lang="nl-NL" sz="3400" dirty="0" smtClean="0">
                <a:latin typeface="Calibri" pitchFamily="34" charset="0"/>
              </a:rPr>
              <a:t>Een bezittelijk voornaamwoord staat voor een (bijvoeglijk naamwoord en) zelfstandig naamwoord.</a:t>
            </a:r>
          </a:p>
          <a:p>
            <a:pPr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609600" y="3733800"/>
          <a:ext cx="3505200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322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enkelvoud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753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mijn, m’n,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jouw, je, uw, zijn, z’n, haar, d’r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nl-NL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     (nieuwe) </a:t>
                      </a: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b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    woordenboek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572000" y="3733800"/>
          <a:ext cx="4114800" cy="292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23">
                <a:tc>
                  <a:txBody>
                    <a:bodyPr/>
                    <a:lstStyle/>
                    <a:p>
                      <a:r>
                        <a:rPr lang="nl-NL" sz="24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meervoud</a:t>
                      </a:r>
                      <a:endParaRPr lang="nl-NL" sz="24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jullie, hun, uw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</a:t>
                      </a:r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 woordenboek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ons</a:t>
                      </a:r>
                      <a:r>
                        <a:rPr lang="nl-NL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baseline="0" dirty="0" smtClean="0">
                          <a:latin typeface="Calibri" pitchFamily="34" charset="0"/>
                          <a:cs typeface="Calibri" pitchFamily="34" charset="0"/>
                        </a:rPr>
                        <a:t>(nieuwe) woordenboek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80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Calibri" pitchFamily="34" charset="0"/>
                          <a:cs typeface="Calibri" pitchFamily="34" charset="0"/>
                        </a:rPr>
                        <a:t>onze</a:t>
                      </a:r>
                      <a:endParaRPr lang="nl-NL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nl-NL" sz="2400" i="1" dirty="0" smtClean="0">
                          <a:latin typeface="Calibri" pitchFamily="34" charset="0"/>
                          <a:cs typeface="Calibri" pitchFamily="34" charset="0"/>
                        </a:rPr>
                        <a:t>(nieuwe) woordenboeken</a:t>
                      </a:r>
                      <a:endParaRPr lang="nl-NL" sz="24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28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Persoonlijk of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203648"/>
            <a:ext cx="8610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4400" dirty="0" smtClean="0">
                <a:latin typeface="Calibri" pitchFamily="34" charset="0"/>
              </a:rPr>
              <a:t>Let op!</a:t>
            </a:r>
            <a:endParaRPr lang="nl-NL" sz="4400" dirty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44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nl-NL" sz="4400" dirty="0" smtClean="0">
                <a:latin typeface="Calibri" pitchFamily="34" charset="0"/>
              </a:rPr>
              <a:t>Mijn rekenmachine ligt nog op mijn bureau. Mag ik even die van </a:t>
            </a:r>
            <a:r>
              <a:rPr lang="nl-NL" sz="4400" dirty="0" smtClean="0">
                <a:solidFill>
                  <a:srgbClr val="0070C0"/>
                </a:solidFill>
                <a:latin typeface="Calibri" pitchFamily="34" charset="0"/>
              </a:rPr>
              <a:t>jou</a:t>
            </a:r>
            <a:r>
              <a:rPr lang="nl-NL" sz="4400" dirty="0" smtClean="0">
                <a:latin typeface="Calibri" pitchFamily="34" charset="0"/>
              </a:rPr>
              <a:t> lenen?</a:t>
            </a:r>
          </a:p>
          <a:p>
            <a:pPr marL="0" indent="0">
              <a:buFontTx/>
              <a:buNone/>
              <a:defRPr/>
            </a:pPr>
            <a:endParaRPr lang="nl-NL" sz="4400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4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NL" sz="4400" dirty="0" smtClean="0">
                <a:latin typeface="Calibri" pitchFamily="34" charset="0"/>
              </a:rPr>
              <a:t>‘</a:t>
            </a:r>
            <a:r>
              <a:rPr lang="nl-NL" sz="4400" dirty="0" smtClean="0">
                <a:solidFill>
                  <a:srgbClr val="0070C0"/>
                </a:solidFill>
                <a:latin typeface="Calibri" pitchFamily="34" charset="0"/>
              </a:rPr>
              <a:t>jou</a:t>
            </a:r>
            <a:r>
              <a:rPr lang="nl-NL" sz="4400" dirty="0" smtClean="0">
                <a:latin typeface="Calibri" pitchFamily="34" charset="0"/>
              </a:rPr>
              <a:t>’ staat achter het bezit. Dan is het een persoonlijk    voornaamwoord.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1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P</a:t>
            </a:r>
            <a:r>
              <a:rPr lang="nl-NL" sz="3000" b="1" dirty="0" smtClean="0">
                <a:latin typeface="Calibri" pitchFamily="34" charset="0"/>
              </a:rPr>
              <a:t>ersoonlijk of bezittelijk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204864"/>
            <a:ext cx="8610600" cy="5257800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5100" dirty="0" smtClean="0">
                <a:latin typeface="Calibri" pitchFamily="34" charset="0"/>
                <a:cs typeface="Calibri" pitchFamily="34" charset="0"/>
              </a:rPr>
              <a:t>Hoeveel saldo staat er op </a:t>
            </a:r>
            <a:r>
              <a:rPr lang="nl-NL" sz="5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jouw </a:t>
            </a:r>
            <a:r>
              <a:rPr lang="nl-NL" sz="5100" dirty="0" smtClean="0">
                <a:latin typeface="Calibri" pitchFamily="34" charset="0"/>
                <a:cs typeface="Calibri" pitchFamily="34" charset="0"/>
              </a:rPr>
              <a:t>Chipknip?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51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5100" dirty="0">
                <a:latin typeface="Calibri" pitchFamily="34" charset="0"/>
                <a:cs typeface="Calibri" pitchFamily="34" charset="0"/>
              </a:rPr>
              <a:t>Is deze fietssleutel van </a:t>
            </a:r>
            <a:r>
              <a:rPr lang="nl-NL" sz="51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jou</a:t>
            </a:r>
            <a:r>
              <a:rPr lang="nl-NL" sz="5100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51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5100" dirty="0" smtClean="0">
                <a:latin typeface="Calibri" pitchFamily="34" charset="0"/>
                <a:cs typeface="Calibri" pitchFamily="34" charset="0"/>
              </a:rPr>
              <a:t>Luisteren </a:t>
            </a:r>
            <a:r>
              <a:rPr lang="nl-NL" sz="5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jullie</a:t>
            </a:r>
            <a:r>
              <a:rPr lang="nl-NL" sz="5100" dirty="0" smtClean="0">
                <a:latin typeface="Calibri" pitchFamily="34" charset="0"/>
                <a:cs typeface="Calibri" pitchFamily="34" charset="0"/>
              </a:rPr>
              <a:t> online naar de radio?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51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5100" dirty="0" smtClean="0">
                <a:latin typeface="Calibri" pitchFamily="34" charset="0"/>
                <a:cs typeface="Calibri" pitchFamily="34" charset="0"/>
              </a:rPr>
              <a:t>Afgelopen nacht is </a:t>
            </a:r>
            <a:r>
              <a:rPr lang="nl-NL" sz="5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jullie</a:t>
            </a:r>
            <a:r>
              <a:rPr lang="nl-NL" sz="5100" dirty="0" smtClean="0">
                <a:latin typeface="Calibri" pitchFamily="34" charset="0"/>
                <a:cs typeface="Calibri" pitchFamily="34" charset="0"/>
              </a:rPr>
              <a:t> rode auto aan de zijkant bekrast.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51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5100" dirty="0" smtClean="0">
                <a:latin typeface="Calibri" pitchFamily="34" charset="0"/>
                <a:cs typeface="Calibri" pitchFamily="34" charset="0"/>
              </a:rPr>
              <a:t>Eric is allergisch voor koemelk. </a:t>
            </a:r>
            <a:r>
              <a:rPr lang="nl-NL" sz="5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Hij</a:t>
            </a:r>
            <a:r>
              <a:rPr lang="nl-NL" sz="5100" dirty="0" smtClean="0">
                <a:latin typeface="Calibri" pitchFamily="34" charset="0"/>
                <a:cs typeface="Calibri" pitchFamily="34" charset="0"/>
              </a:rPr>
              <a:t> drinkt daarom sojamelk.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3059832" y="2740858"/>
            <a:ext cx="365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i="1" dirty="0">
                <a:solidFill>
                  <a:srgbClr val="0070C0"/>
                </a:solidFill>
                <a:latin typeface="Calibri" pitchFamily="34" charset="0"/>
              </a:rPr>
              <a:t>bezittelijk voornaamwoord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835696" y="4953000"/>
            <a:ext cx="388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i="1" dirty="0">
                <a:solidFill>
                  <a:srgbClr val="0070C0"/>
                </a:solidFill>
                <a:latin typeface="Calibri" pitchFamily="34" charset="0"/>
              </a:rPr>
              <a:t>     bezittelijk voornaamwoord  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2339752" y="3460938"/>
            <a:ext cx="381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i="1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3347864" y="5661248"/>
            <a:ext cx="381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i="1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971600" y="4221088"/>
            <a:ext cx="381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i="1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</p:spTree>
    <p:extLst>
      <p:ext uri="{BB962C8B-B14F-4D97-AF65-F5344CB8AC3E}">
        <p14:creationId xmlns:p14="http://schemas.microsoft.com/office/powerpoint/2010/main" val="17195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Diavoorstelling (4:3)</PresentationFormat>
  <Paragraphs>81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Kantoorthema</vt:lpstr>
      <vt:lpstr>Hoofdstuk 3 Grammatica woordsoorten </vt:lpstr>
      <vt:lpstr>Wat is een bezittelijk voornaamwoord?</vt:lpstr>
      <vt:lpstr>Persoonlijk of bezittelijk voornaamwoord?</vt:lpstr>
      <vt:lpstr>Persoonlijk of bezittelijk voornaamwoord?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 Grammatica woordsoorten</dc:title>
  <dc:creator>Leeuwerik, Sigrid</dc:creator>
  <cp:lastModifiedBy>Mariëlle Strik (stk)</cp:lastModifiedBy>
  <cp:revision>5</cp:revision>
  <dcterms:created xsi:type="dcterms:W3CDTF">2013-03-18T12:00:05Z</dcterms:created>
  <dcterms:modified xsi:type="dcterms:W3CDTF">2016-07-13T11:15:56Z</dcterms:modified>
</cp:coreProperties>
</file>